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3"/>
  </p:notesMasterIdLst>
  <p:handoutMasterIdLst>
    <p:handoutMasterId r:id="rId24"/>
  </p:handoutMasterIdLst>
  <p:sldIdLst>
    <p:sldId id="266" r:id="rId2"/>
    <p:sldId id="258" r:id="rId3"/>
    <p:sldId id="271" r:id="rId4"/>
    <p:sldId id="273" r:id="rId5"/>
    <p:sldId id="274" r:id="rId6"/>
    <p:sldId id="268" r:id="rId7"/>
    <p:sldId id="275" r:id="rId8"/>
    <p:sldId id="286" r:id="rId9"/>
    <p:sldId id="279" r:id="rId10"/>
    <p:sldId id="282" r:id="rId11"/>
    <p:sldId id="281" r:id="rId12"/>
    <p:sldId id="280" r:id="rId13"/>
    <p:sldId id="283" r:id="rId14"/>
    <p:sldId id="284" r:id="rId15"/>
    <p:sldId id="285" r:id="rId16"/>
    <p:sldId id="269" r:id="rId17"/>
    <p:sldId id="260" r:id="rId18"/>
    <p:sldId id="261" r:id="rId19"/>
    <p:sldId id="264" r:id="rId20"/>
    <p:sldId id="263" r:id="rId21"/>
    <p:sldId id="265" r:id="rId22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109" d="100"/>
          <a:sy n="109" d="100"/>
        </p:scale>
        <p:origin x="168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9AF3D-246A-4ACC-AB96-FDB558401361}" type="datetimeFigureOut">
              <a:rPr lang="nl-NL" smtClean="0"/>
              <a:t>4-6-2019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038D4-DD7D-444C-AAD6-709E8064C92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5833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E6802-3C49-45EE-8E2D-AC1033289FD0}" type="datetimeFigureOut">
              <a:rPr lang="nl-NL" smtClean="0"/>
              <a:t>4-6-2019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FA148-1D46-40A1-85D0-96FFF144D60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087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FA148-1D46-40A1-85D0-96FFF144D600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842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BDB4-5C12-4247-AC44-FC077E5A192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998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4387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4387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387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304BDB4-5C12-4247-AC44-FC077E5A192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Stroomdiagram: Document 4"/>
          <p:cNvSpPr/>
          <p:nvPr/>
        </p:nvSpPr>
        <p:spPr>
          <a:xfrm flipH="1">
            <a:off x="-27547" y="-646881"/>
            <a:ext cx="9206530" cy="160073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579 w 21600"/>
              <a:gd name="connsiteY1" fmla="*/ 8073 h 21324"/>
              <a:gd name="connsiteX2" fmla="*/ 21600 w 21600"/>
              <a:gd name="connsiteY2" fmla="*/ 17322 h 21324"/>
              <a:gd name="connsiteX3" fmla="*/ 0 w 21600"/>
              <a:gd name="connsiteY3" fmla="*/ 20172 h 21324"/>
              <a:gd name="connsiteX4" fmla="*/ 0 w 21600"/>
              <a:gd name="connsiteY4" fmla="*/ 0 h 21324"/>
              <a:gd name="connsiteX0" fmla="*/ 0 w 21621"/>
              <a:gd name="connsiteY0" fmla="*/ 387 h 13251"/>
              <a:gd name="connsiteX1" fmla="*/ 21600 w 21621"/>
              <a:gd name="connsiteY1" fmla="*/ 0 h 13251"/>
              <a:gd name="connsiteX2" fmla="*/ 21621 w 21621"/>
              <a:gd name="connsiteY2" fmla="*/ 9249 h 13251"/>
              <a:gd name="connsiteX3" fmla="*/ 21 w 21621"/>
              <a:gd name="connsiteY3" fmla="*/ 12099 h 13251"/>
              <a:gd name="connsiteX4" fmla="*/ 0 w 21621"/>
              <a:gd name="connsiteY4" fmla="*/ 387 h 13251"/>
              <a:gd name="connsiteX0" fmla="*/ 0 w 21621"/>
              <a:gd name="connsiteY0" fmla="*/ 0 h 12864"/>
              <a:gd name="connsiteX1" fmla="*/ 21600 w 21621"/>
              <a:gd name="connsiteY1" fmla="*/ 5196 h 12864"/>
              <a:gd name="connsiteX2" fmla="*/ 21621 w 21621"/>
              <a:gd name="connsiteY2" fmla="*/ 8862 h 12864"/>
              <a:gd name="connsiteX3" fmla="*/ 21 w 21621"/>
              <a:gd name="connsiteY3" fmla="*/ 11712 h 12864"/>
              <a:gd name="connsiteX4" fmla="*/ 0 w 21621"/>
              <a:gd name="connsiteY4" fmla="*/ 0 h 12864"/>
              <a:gd name="connsiteX0" fmla="*/ 0 w 21663"/>
              <a:gd name="connsiteY0" fmla="*/ 129 h 7668"/>
              <a:gd name="connsiteX1" fmla="*/ 21642 w 21663"/>
              <a:gd name="connsiteY1" fmla="*/ 0 h 7668"/>
              <a:gd name="connsiteX2" fmla="*/ 21663 w 21663"/>
              <a:gd name="connsiteY2" fmla="*/ 3666 h 7668"/>
              <a:gd name="connsiteX3" fmla="*/ 63 w 21663"/>
              <a:gd name="connsiteY3" fmla="*/ 6516 h 7668"/>
              <a:gd name="connsiteX4" fmla="*/ 0 w 21663"/>
              <a:gd name="connsiteY4" fmla="*/ 129 h 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3" h="7668">
                <a:moveTo>
                  <a:pt x="0" y="129"/>
                </a:moveTo>
                <a:lnTo>
                  <a:pt x="21642" y="0"/>
                </a:lnTo>
                <a:cubicBezTo>
                  <a:pt x="21642" y="5774"/>
                  <a:pt x="21663" y="-2108"/>
                  <a:pt x="21663" y="3666"/>
                </a:cubicBezTo>
                <a:cubicBezTo>
                  <a:pt x="10863" y="3666"/>
                  <a:pt x="10863" y="10266"/>
                  <a:pt x="63" y="6516"/>
                </a:cubicBezTo>
                <a:lnTo>
                  <a:pt x="0" y="129"/>
                </a:lnTo>
                <a:close/>
              </a:path>
            </a:pathLst>
          </a:custGeom>
          <a:solidFill>
            <a:srgbClr val="8989CD"/>
          </a:solidFill>
          <a:ln>
            <a:noFill/>
          </a:ln>
          <a:effectLst>
            <a:glow rad="228600">
              <a:srgbClr val="8989CD">
                <a:alpha val="40000"/>
              </a:srgbClr>
            </a:glow>
          </a:effectLst>
          <a:scene3d>
            <a:camera prst="orthographicFront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Stroomdiagram: Document 7"/>
          <p:cNvSpPr/>
          <p:nvPr/>
        </p:nvSpPr>
        <p:spPr>
          <a:xfrm flipH="1">
            <a:off x="-653" y="-609915"/>
            <a:ext cx="9154195" cy="143936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0221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0 w 21600"/>
              <a:gd name="connsiteY3" fmla="*/ 20172 h 21324"/>
              <a:gd name="connsiteX4" fmla="*/ 0 w 21600"/>
              <a:gd name="connsiteY4" fmla="*/ 10221 h 21324"/>
              <a:gd name="connsiteX0" fmla="*/ 0 w 21600"/>
              <a:gd name="connsiteY0" fmla="*/ 1503 h 12606"/>
              <a:gd name="connsiteX1" fmla="*/ 21600 w 21600"/>
              <a:gd name="connsiteY1" fmla="*/ 0 h 12606"/>
              <a:gd name="connsiteX2" fmla="*/ 21600 w 21600"/>
              <a:gd name="connsiteY2" fmla="*/ 8604 h 12606"/>
              <a:gd name="connsiteX3" fmla="*/ 0 w 21600"/>
              <a:gd name="connsiteY3" fmla="*/ 11454 h 12606"/>
              <a:gd name="connsiteX4" fmla="*/ 0 w 21600"/>
              <a:gd name="connsiteY4" fmla="*/ 1503 h 12606"/>
              <a:gd name="connsiteX0" fmla="*/ 0 w 21600"/>
              <a:gd name="connsiteY0" fmla="*/ 0 h 11103"/>
              <a:gd name="connsiteX1" fmla="*/ 21600 w 21600"/>
              <a:gd name="connsiteY1" fmla="*/ 4208 h 11103"/>
              <a:gd name="connsiteX2" fmla="*/ 21600 w 21600"/>
              <a:gd name="connsiteY2" fmla="*/ 7101 h 11103"/>
              <a:gd name="connsiteX3" fmla="*/ 0 w 21600"/>
              <a:gd name="connsiteY3" fmla="*/ 9951 h 11103"/>
              <a:gd name="connsiteX4" fmla="*/ 0 w 21600"/>
              <a:gd name="connsiteY4" fmla="*/ 0 h 11103"/>
              <a:gd name="connsiteX0" fmla="*/ 0 w 21621"/>
              <a:gd name="connsiteY0" fmla="*/ 86 h 6895"/>
              <a:gd name="connsiteX1" fmla="*/ 21621 w 21621"/>
              <a:gd name="connsiteY1" fmla="*/ 0 h 6895"/>
              <a:gd name="connsiteX2" fmla="*/ 21621 w 21621"/>
              <a:gd name="connsiteY2" fmla="*/ 2893 h 6895"/>
              <a:gd name="connsiteX3" fmla="*/ 21 w 21621"/>
              <a:gd name="connsiteY3" fmla="*/ 5743 h 6895"/>
              <a:gd name="connsiteX4" fmla="*/ 0 w 21621"/>
              <a:gd name="connsiteY4" fmla="*/ 86 h 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1" h="6895">
                <a:moveTo>
                  <a:pt x="0" y="86"/>
                </a:moveTo>
                <a:lnTo>
                  <a:pt x="21621" y="0"/>
                </a:lnTo>
                <a:lnTo>
                  <a:pt x="21621" y="2893"/>
                </a:lnTo>
                <a:cubicBezTo>
                  <a:pt x="10821" y="2893"/>
                  <a:pt x="10821" y="9493"/>
                  <a:pt x="21" y="5743"/>
                </a:cubicBezTo>
                <a:cubicBezTo>
                  <a:pt x="14" y="3857"/>
                  <a:pt x="7" y="1972"/>
                  <a:pt x="0" y="86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 l="-14000" r="-9000"/>
            </a:stretch>
          </a:blip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511" y="56056"/>
            <a:ext cx="1988993" cy="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9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Het </a:t>
            </a:r>
            <a:r>
              <a:rPr lang="en-US" dirty="0" err="1" smtClean="0"/>
              <a:t>platte</a:t>
            </a:r>
            <a:r>
              <a:rPr lang="en-US" dirty="0" smtClean="0"/>
              <a:t> </a:t>
            </a:r>
            <a:r>
              <a:rPr lang="en-US" dirty="0" err="1" smtClean="0"/>
              <a:t>dak</a:t>
            </a:r>
            <a:r>
              <a:rPr lang="en-US" dirty="0" smtClean="0"/>
              <a:t> anno 2019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Eduard van Steenhuijsen</a:t>
            </a:r>
          </a:p>
          <a:p>
            <a:r>
              <a:rPr lang="en-US" dirty="0" err="1"/>
              <a:t>e</a:t>
            </a:r>
            <a:r>
              <a:rPr lang="en-US" dirty="0" err="1" smtClean="0"/>
              <a:t>n</a:t>
            </a:r>
            <a:endParaRPr lang="en-US" dirty="0" smtClean="0"/>
          </a:p>
          <a:p>
            <a:r>
              <a:rPr lang="en-US" dirty="0" smtClean="0"/>
              <a:t>Marco van der Laan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BDB4-5C12-4247-AC44-FC077E5A1923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38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BDB4-5C12-4247-AC44-FC077E5A1923}" type="slidenum">
              <a:rPr lang="nl-NL" smtClean="0"/>
              <a:t>10</a:t>
            </a:fld>
            <a:endParaRPr lang="nl-NL" dirty="0"/>
          </a:p>
        </p:txBody>
      </p:sp>
      <p:pic>
        <p:nvPicPr>
          <p:cNvPr id="7" name="Afbeelding 6"/>
          <p:cNvPicPr/>
          <p:nvPr/>
        </p:nvPicPr>
        <p:blipFill rotWithShape="1">
          <a:blip r:embed="rId2"/>
          <a:srcRect l="31515" t="25831" r="53017" b="27827"/>
          <a:stretch/>
        </p:blipFill>
        <p:spPr bwMode="auto">
          <a:xfrm>
            <a:off x="2619692" y="900112"/>
            <a:ext cx="3904615" cy="5057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391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BDB4-5C12-4247-AC44-FC077E5A1923}" type="slidenum">
              <a:rPr lang="nl-NL" smtClean="0"/>
              <a:t>11</a:t>
            </a:fld>
            <a:endParaRPr lang="nl-NL" dirty="0"/>
          </a:p>
        </p:txBody>
      </p:sp>
      <p:pic>
        <p:nvPicPr>
          <p:cNvPr id="7" name="Afbeelding 6"/>
          <p:cNvPicPr/>
          <p:nvPr/>
        </p:nvPicPr>
        <p:blipFill rotWithShape="1">
          <a:blip r:embed="rId2"/>
          <a:srcRect l="24704" t="21399" r="53005" b="40854"/>
          <a:stretch/>
        </p:blipFill>
        <p:spPr bwMode="auto">
          <a:xfrm>
            <a:off x="2647950" y="904875"/>
            <a:ext cx="3848100" cy="5048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8328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BDB4-5C12-4247-AC44-FC077E5A1923}" type="slidenum">
              <a:rPr lang="nl-NL" smtClean="0"/>
              <a:t>12</a:t>
            </a:fld>
            <a:endParaRPr lang="nl-NL" dirty="0"/>
          </a:p>
        </p:txBody>
      </p:sp>
      <p:pic>
        <p:nvPicPr>
          <p:cNvPr id="7" name="Afbeelding 6"/>
          <p:cNvPicPr/>
          <p:nvPr/>
        </p:nvPicPr>
        <p:blipFill rotWithShape="1">
          <a:blip r:embed="rId2"/>
          <a:srcRect l="29832" t="14692" r="51234" b="39808"/>
          <a:stretch/>
        </p:blipFill>
        <p:spPr bwMode="auto">
          <a:xfrm>
            <a:off x="2652712" y="866775"/>
            <a:ext cx="3838575" cy="5124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906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BDB4-5C12-4247-AC44-FC077E5A1923}" type="slidenum">
              <a:rPr lang="nl-NL" smtClean="0"/>
              <a:t>13</a:t>
            </a:fld>
            <a:endParaRPr lang="nl-NL" dirty="0"/>
          </a:p>
        </p:txBody>
      </p:sp>
      <p:pic>
        <p:nvPicPr>
          <p:cNvPr id="7" name="Afbeelding 6"/>
          <p:cNvPicPr/>
          <p:nvPr/>
        </p:nvPicPr>
        <p:blipFill rotWithShape="1">
          <a:blip r:embed="rId2"/>
          <a:srcRect l="31345" t="25133" r="53142" b="28465"/>
          <a:stretch/>
        </p:blipFill>
        <p:spPr bwMode="auto">
          <a:xfrm>
            <a:off x="2657475" y="871537"/>
            <a:ext cx="3829050" cy="5114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8628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BDB4-5C12-4247-AC44-FC077E5A1923}" type="slidenum">
              <a:rPr lang="nl-NL" smtClean="0"/>
              <a:t>14</a:t>
            </a:fld>
            <a:endParaRPr lang="nl-NL" dirty="0"/>
          </a:p>
        </p:txBody>
      </p:sp>
      <p:pic>
        <p:nvPicPr>
          <p:cNvPr id="7" name="Afbeelding 6" descr="DCIM100MEDIADJI_00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808797"/>
            <a:ext cx="5760720" cy="3240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20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BDB4-5C12-4247-AC44-FC077E5A1923}" type="slidenum">
              <a:rPr lang="nl-NL" smtClean="0"/>
              <a:t>15</a:t>
            </a:fld>
            <a:endParaRPr lang="nl-NL" dirty="0"/>
          </a:p>
        </p:txBody>
      </p:sp>
      <p:pic>
        <p:nvPicPr>
          <p:cNvPr id="8" name="Afbeelding 7" descr="Gerelateerde afbeeld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853247"/>
            <a:ext cx="5760720" cy="3151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140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866527"/>
          </a:xfrm>
        </p:spPr>
        <p:txBody>
          <a:bodyPr/>
          <a:lstStyle/>
          <a:p>
            <a:r>
              <a:rPr lang="en-US" dirty="0" err="1" smtClean="0"/>
              <a:t>Praktisch</a:t>
            </a:r>
            <a:r>
              <a:rPr lang="en-US" dirty="0" smtClean="0"/>
              <a:t> intermezzo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425824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dirty="0" err="1" smtClean="0"/>
              <a:t>Hoekoplossing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itumineuze</a:t>
            </a:r>
            <a:r>
              <a:rPr lang="en-US" dirty="0" smtClean="0"/>
              <a:t> </a:t>
            </a:r>
            <a:r>
              <a:rPr lang="en-US" dirty="0" err="1" smtClean="0"/>
              <a:t>dakbedekking</a:t>
            </a:r>
            <a:endParaRPr lang="en-US" dirty="0" smtClean="0"/>
          </a:p>
          <a:p>
            <a:pPr marL="457200" indent="-457200" algn="l">
              <a:buFontTx/>
              <a:buChar char="-"/>
            </a:pPr>
            <a:r>
              <a:rPr lang="en-US" dirty="0" err="1" smtClean="0"/>
              <a:t>Föhnen</a:t>
            </a:r>
            <a:r>
              <a:rPr lang="en-US" dirty="0" smtClean="0"/>
              <a:t> </a:t>
            </a:r>
            <a:r>
              <a:rPr lang="en-US" dirty="0" err="1" smtClean="0"/>
              <a:t>zelfklevende</a:t>
            </a:r>
            <a:r>
              <a:rPr lang="en-US" dirty="0" smtClean="0"/>
              <a:t> </a:t>
            </a:r>
            <a:r>
              <a:rPr lang="en-US" dirty="0" err="1" smtClean="0"/>
              <a:t>bitumineuze</a:t>
            </a:r>
            <a:r>
              <a:rPr lang="en-US" dirty="0" smtClean="0"/>
              <a:t> </a:t>
            </a:r>
            <a:r>
              <a:rPr lang="en-US" dirty="0" err="1" smtClean="0"/>
              <a:t>dakbedekking</a:t>
            </a:r>
            <a:endParaRPr lang="en-US" dirty="0" smtClean="0"/>
          </a:p>
          <a:p>
            <a:pPr marL="457200" indent="-457200" algn="l">
              <a:buFontTx/>
              <a:buChar char="-"/>
            </a:pPr>
            <a:r>
              <a:rPr lang="en-US" dirty="0" err="1" smtClean="0"/>
              <a:t>Föhnen</a:t>
            </a:r>
            <a:r>
              <a:rPr lang="en-US" dirty="0" smtClean="0"/>
              <a:t> PVC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BDB4-5C12-4247-AC44-FC077E5A1923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06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en-US" dirty="0" smtClean="0"/>
              <a:t>Keuzedeel Kappen en dakconstructies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4365104"/>
            <a:ext cx="6400800" cy="17526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Praktijkopdracht: Platdakoverstek maken en dakbedekking aanbrengen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BDB4-5C12-4247-AC44-FC077E5A1923}" type="slidenum">
              <a:rPr lang="nl-NL" smtClean="0"/>
              <a:t>17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68760"/>
            <a:ext cx="2643758" cy="3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37815"/>
            <a:ext cx="2592288" cy="17217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124745"/>
            <a:ext cx="7772400" cy="864096"/>
          </a:xfrm>
        </p:spPr>
        <p:txBody>
          <a:bodyPr/>
          <a:lstStyle/>
          <a:p>
            <a:r>
              <a:rPr lang="en-US" sz="3600" dirty="0" err="1" smtClean="0"/>
              <a:t>Aanbrengen</a:t>
            </a:r>
            <a:r>
              <a:rPr lang="en-US" sz="3600" dirty="0" smtClean="0"/>
              <a:t> </a:t>
            </a:r>
            <a:r>
              <a:rPr lang="en-US" sz="3600" dirty="0" err="1" smtClean="0"/>
              <a:t>dakbedekkingsconstructie</a:t>
            </a:r>
            <a:r>
              <a:rPr lang="en-US" sz="3600" dirty="0" smtClean="0"/>
              <a:t> </a:t>
            </a:r>
            <a:endParaRPr lang="nl-NL" sz="3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BDB4-5C12-4247-AC44-FC077E5A1923}" type="slidenum">
              <a:rPr lang="nl-NL" smtClean="0"/>
              <a:t>18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12768"/>
            <a:ext cx="1977684" cy="263691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97" y="2037814"/>
            <a:ext cx="2627784" cy="174531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05064"/>
            <a:ext cx="3379418" cy="224453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5981413" cy="397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650503"/>
          </a:xfrm>
        </p:spPr>
        <p:txBody>
          <a:bodyPr/>
          <a:lstStyle/>
          <a:p>
            <a:r>
              <a:rPr lang="en-US" dirty="0" smtClean="0"/>
              <a:t>Wat biedt de branche aan ter ondersteuning?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5688632" cy="3577952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Gratis training voor docenten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err="1" smtClean="0"/>
              <a:t>Gereedschap</a:t>
            </a:r>
            <a:r>
              <a:rPr lang="en-US" dirty="0" smtClean="0"/>
              <a:t>-sets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40 gratis materialen-sets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Instructiefilmpjes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Materiaal- en gereedschap-set tegen</a:t>
            </a:r>
            <a:r>
              <a:rPr lang="en-US" dirty="0"/>
              <a:t> </a:t>
            </a:r>
            <a:r>
              <a:rPr lang="en-US" dirty="0" smtClean="0"/>
              <a:t>inkoopprijs </a:t>
            </a:r>
          </a:p>
          <a:p>
            <a:pPr marL="457200" indent="-457200" algn="l">
              <a:buFont typeface="Arial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BDB4-5C12-4247-AC44-FC077E5A1923}" type="slidenum">
              <a:rPr lang="nl-NL" smtClean="0"/>
              <a:t>19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60848"/>
            <a:ext cx="2555776" cy="191683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21088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8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BDB4-5C12-4247-AC44-FC077E5A1923}" type="slidenum">
              <a:rPr lang="nl-NL" smtClean="0"/>
              <a:t>2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0" y="3707723"/>
            <a:ext cx="3497259" cy="232712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279716" cy="275516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56" y="1988840"/>
            <a:ext cx="4067944" cy="227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6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/>
          <a:lstStyle/>
          <a:p>
            <a:r>
              <a:rPr lang="en-US" dirty="0" smtClean="0"/>
              <a:t>Beroepsoriëntatie dakdekker platte daken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BDB4-5C12-4247-AC44-FC077E5A1923}" type="slidenum">
              <a:rPr lang="nl-NL" smtClean="0"/>
              <a:t>20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82050"/>
            <a:ext cx="4248472" cy="237740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96833"/>
            <a:ext cx="3371326" cy="180068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58" y="3933056"/>
            <a:ext cx="2279716" cy="27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Bedankt voor uw aandacht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/>
          <a:p>
            <a:r>
              <a:rPr lang="en-US" sz="1800" dirty="0" err="1" smtClean="0"/>
              <a:t>Voor</a:t>
            </a:r>
            <a:r>
              <a:rPr lang="en-US" sz="1800" dirty="0" smtClean="0"/>
              <a:t> </a:t>
            </a:r>
            <a:r>
              <a:rPr lang="en-US" sz="1800" dirty="0" err="1" smtClean="0"/>
              <a:t>meer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informatie</a:t>
            </a:r>
            <a:r>
              <a:rPr lang="en-US" sz="1800" dirty="0" smtClean="0"/>
              <a:t> </a:t>
            </a:r>
            <a:r>
              <a:rPr lang="en-US" sz="1800" dirty="0" err="1" smtClean="0"/>
              <a:t>kunt</a:t>
            </a:r>
            <a:r>
              <a:rPr lang="en-US" sz="1800" dirty="0" smtClean="0"/>
              <a:t> u contact </a:t>
            </a:r>
            <a:r>
              <a:rPr lang="en-US" sz="1800" dirty="0" err="1" smtClean="0"/>
              <a:t>opnemen</a:t>
            </a:r>
            <a:r>
              <a:rPr lang="en-US" sz="1800" dirty="0" smtClean="0"/>
              <a:t> </a:t>
            </a:r>
            <a:r>
              <a:rPr lang="en-US" sz="1800" smtClean="0"/>
              <a:t>met TECTUM: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Marco van der </a:t>
            </a:r>
            <a:r>
              <a:rPr lang="en-US" sz="1800" dirty="0" err="1"/>
              <a:t>L</a:t>
            </a:r>
            <a:r>
              <a:rPr lang="en-US" sz="1800" dirty="0" err="1" smtClean="0"/>
              <a:t>aan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Tel. 030-6018150 of 06-51417857</a:t>
            </a:r>
          </a:p>
          <a:p>
            <a:r>
              <a:rPr lang="en-US" sz="1800" dirty="0" smtClean="0"/>
              <a:t>E-mail: vmbo@tectum.nl </a:t>
            </a:r>
            <a:endParaRPr lang="nl-NL" sz="1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BDB4-5C12-4247-AC44-FC077E5A1923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24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866527"/>
          </a:xfrm>
        </p:spPr>
        <p:txBody>
          <a:bodyPr/>
          <a:lstStyle/>
          <a:p>
            <a:r>
              <a:rPr lang="en-US" dirty="0" smtClean="0"/>
              <a:t>TECTUM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425824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dirty="0"/>
              <a:t>P</a:t>
            </a:r>
            <a:r>
              <a:rPr lang="en-US" dirty="0" smtClean="0"/>
              <a:t>latte </a:t>
            </a:r>
            <a:r>
              <a:rPr lang="en-US" dirty="0" err="1" smtClean="0"/>
              <a:t>daken</a:t>
            </a:r>
            <a:endParaRPr lang="en-US" dirty="0" smtClean="0"/>
          </a:p>
          <a:p>
            <a:pPr marL="457200" indent="-457200" algn="l">
              <a:buFontTx/>
              <a:buChar char="-"/>
            </a:pPr>
            <a:r>
              <a:rPr lang="en-US" dirty="0" smtClean="0"/>
              <a:t>CAO BIKUDAK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MBO 1, 2, 3 en 4</a:t>
            </a:r>
          </a:p>
          <a:p>
            <a:pPr marL="457200" indent="-457200" algn="l">
              <a:buFontTx/>
              <a:buChar char="-"/>
            </a:pPr>
            <a:r>
              <a:rPr lang="en-US" dirty="0" err="1" smtClean="0"/>
              <a:t>Collectief</a:t>
            </a:r>
            <a:r>
              <a:rPr lang="en-US" dirty="0" smtClean="0"/>
              <a:t> </a:t>
            </a:r>
            <a:r>
              <a:rPr lang="en-US" dirty="0" err="1" smtClean="0"/>
              <a:t>werkgever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BDB4-5C12-4247-AC44-FC077E5A1923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866527"/>
          </a:xfrm>
        </p:spPr>
        <p:txBody>
          <a:bodyPr/>
          <a:lstStyle/>
          <a:p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425824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dirty="0" err="1" smtClean="0"/>
              <a:t>Niveau</a:t>
            </a:r>
            <a:r>
              <a:rPr lang="en-US" dirty="0" smtClean="0"/>
              <a:t> 1 </a:t>
            </a:r>
            <a:r>
              <a:rPr lang="en-US" sz="1800" dirty="0" smtClean="0">
                <a:sym typeface="Wingdings" panose="05000000000000000000" pitchFamily="2" charset="2"/>
              </a:rPr>
              <a:t></a:t>
            </a:r>
            <a:r>
              <a:rPr lang="en-US" dirty="0" smtClean="0">
                <a:sym typeface="Wingdings" panose="05000000000000000000" pitchFamily="2" charset="2"/>
              </a:rPr>
              <a:t> 6 </a:t>
            </a:r>
            <a:r>
              <a:rPr lang="en-US" dirty="0" err="1" smtClean="0">
                <a:sym typeface="Wingdings" panose="05000000000000000000" pitchFamily="2" charset="2"/>
              </a:rPr>
              <a:t>blokweken</a:t>
            </a:r>
            <a:endParaRPr lang="en-US" dirty="0" smtClean="0"/>
          </a:p>
          <a:p>
            <a:pPr marL="457200" indent="-457200" algn="l">
              <a:buFontTx/>
              <a:buChar char="-"/>
            </a:pPr>
            <a:r>
              <a:rPr lang="en-US" dirty="0" err="1" smtClean="0"/>
              <a:t>Niveau</a:t>
            </a:r>
            <a:r>
              <a:rPr lang="en-US" dirty="0" smtClean="0"/>
              <a:t> 2 en 3 </a:t>
            </a:r>
            <a:r>
              <a:rPr lang="en-US" sz="1800" dirty="0" smtClean="0">
                <a:sym typeface="Wingdings" panose="05000000000000000000" pitchFamily="2" charset="2"/>
              </a:rPr>
              <a:t></a:t>
            </a:r>
            <a:r>
              <a:rPr lang="en-US" dirty="0" smtClean="0">
                <a:sym typeface="Wingdings" panose="05000000000000000000" pitchFamily="2" charset="2"/>
              </a:rPr>
              <a:t> 8 </a:t>
            </a:r>
            <a:r>
              <a:rPr lang="en-US" dirty="0" err="1" smtClean="0">
                <a:sym typeface="Wingdings" panose="05000000000000000000" pitchFamily="2" charset="2"/>
              </a:rPr>
              <a:t>blokweken</a:t>
            </a:r>
            <a:endParaRPr lang="en-US" dirty="0" smtClean="0"/>
          </a:p>
          <a:p>
            <a:pPr marL="457200" indent="-457200" algn="l">
              <a:buFontTx/>
              <a:buChar char="-"/>
            </a:pPr>
            <a:r>
              <a:rPr lang="en-US" dirty="0" smtClean="0"/>
              <a:t>4 </a:t>
            </a:r>
            <a:r>
              <a:rPr lang="en-US" dirty="0" err="1" smtClean="0"/>
              <a:t>dagen</a:t>
            </a:r>
            <a:r>
              <a:rPr lang="en-US" dirty="0" smtClean="0"/>
              <a:t> </a:t>
            </a:r>
            <a:r>
              <a:rPr lang="en-US" dirty="0" err="1" smtClean="0"/>
              <a:t>vak</a:t>
            </a:r>
            <a:r>
              <a:rPr lang="en-US" dirty="0" smtClean="0"/>
              <a:t> en 1 dag </a:t>
            </a:r>
            <a:r>
              <a:rPr lang="en-US" dirty="0" err="1" smtClean="0"/>
              <a:t>algemeen</a:t>
            </a:r>
            <a:endParaRPr lang="en-US" dirty="0" smtClean="0"/>
          </a:p>
          <a:p>
            <a:pPr marL="457200" indent="-457200" algn="l">
              <a:buFontTx/>
              <a:buChar char="-"/>
            </a:pPr>
            <a:r>
              <a:rPr lang="en-US" dirty="0" err="1"/>
              <a:t>T</a:t>
            </a:r>
            <a:r>
              <a:rPr lang="en-US" dirty="0" err="1" smtClean="0"/>
              <a:t>heorie</a:t>
            </a:r>
            <a:r>
              <a:rPr lang="en-US" dirty="0" smtClean="0"/>
              <a:t> en Praktijk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BDB4-5C12-4247-AC44-FC077E5A1923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88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866527"/>
          </a:xfrm>
        </p:spPr>
        <p:txBody>
          <a:bodyPr/>
          <a:lstStyle/>
          <a:p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425824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dirty="0" err="1" smtClean="0"/>
              <a:t>Kleine</a:t>
            </a:r>
            <a:r>
              <a:rPr lang="en-US" dirty="0" smtClean="0"/>
              <a:t> </a:t>
            </a:r>
            <a:r>
              <a:rPr lang="en-US" dirty="0" err="1" smtClean="0"/>
              <a:t>klassen</a:t>
            </a:r>
            <a:endParaRPr lang="en-US" dirty="0" smtClean="0"/>
          </a:p>
          <a:p>
            <a:pPr marL="457200" indent="-457200" algn="l">
              <a:buFontTx/>
              <a:buChar char="-"/>
            </a:pPr>
            <a:r>
              <a:rPr lang="en-US" dirty="0" err="1" smtClean="0"/>
              <a:t>Nagenoeg</a:t>
            </a:r>
            <a:r>
              <a:rPr lang="en-US" dirty="0" smtClean="0"/>
              <a:t>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uitval</a:t>
            </a:r>
            <a:endParaRPr lang="en-US" dirty="0" smtClean="0"/>
          </a:p>
          <a:p>
            <a:pPr marL="457200" indent="-457200" algn="l">
              <a:buFontTx/>
              <a:buChar char="-"/>
            </a:pPr>
            <a:r>
              <a:rPr lang="en-US" dirty="0" smtClean="0"/>
              <a:t>Eigen </a:t>
            </a:r>
            <a:r>
              <a:rPr lang="en-US" dirty="0" err="1" smtClean="0"/>
              <a:t>docenten</a:t>
            </a:r>
            <a:endParaRPr lang="en-US" dirty="0" smtClean="0"/>
          </a:p>
          <a:p>
            <a:pPr marL="457200" indent="-457200" algn="l">
              <a:buFontTx/>
              <a:buChar char="-"/>
            </a:pPr>
            <a:r>
              <a:rPr lang="en-US" dirty="0" smtClean="0"/>
              <a:t>Nieuwegein, </a:t>
            </a:r>
            <a:r>
              <a:rPr lang="en-US" dirty="0" err="1" smtClean="0"/>
              <a:t>Hoogeveen</a:t>
            </a:r>
            <a:r>
              <a:rPr lang="en-US" dirty="0" smtClean="0"/>
              <a:t>, </a:t>
            </a:r>
            <a:r>
              <a:rPr lang="en-US" dirty="0" err="1" smtClean="0"/>
              <a:t>Purmerend</a:t>
            </a:r>
            <a:r>
              <a:rPr lang="en-US" dirty="0" smtClean="0"/>
              <a:t> en </a:t>
            </a:r>
            <a:r>
              <a:rPr lang="en-US" dirty="0" err="1" smtClean="0"/>
              <a:t>Mierlo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BDB4-5C12-4247-AC44-FC077E5A1923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3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325513"/>
            <a:ext cx="7772400" cy="1470025"/>
          </a:xfrm>
        </p:spPr>
        <p:txBody>
          <a:bodyPr/>
          <a:lstStyle/>
          <a:p>
            <a:r>
              <a:rPr lang="en-US" dirty="0" err="1" smtClean="0"/>
              <a:t>Doel</a:t>
            </a:r>
            <a:r>
              <a:rPr lang="en-US" dirty="0" smtClean="0"/>
              <a:t> van de Workshop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41376" y="2492896"/>
            <a:ext cx="6400800" cy="3456384"/>
          </a:xfrm>
        </p:spPr>
        <p:txBody>
          <a:bodyPr/>
          <a:lstStyle/>
          <a:p>
            <a:pPr algn="l"/>
            <a:r>
              <a:rPr lang="en-US" dirty="0" err="1" smtClean="0"/>
              <a:t>Inhoud</a:t>
            </a:r>
            <a:r>
              <a:rPr lang="en-US" dirty="0" smtClean="0"/>
              <a:t>: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Het </a:t>
            </a:r>
            <a:r>
              <a:rPr lang="en-US" dirty="0" err="1" smtClean="0"/>
              <a:t>platte</a:t>
            </a:r>
            <a:r>
              <a:rPr lang="en-US" dirty="0" smtClean="0"/>
              <a:t> </a:t>
            </a:r>
            <a:r>
              <a:rPr lang="en-US" dirty="0" err="1" smtClean="0"/>
              <a:t>dak</a:t>
            </a:r>
            <a:r>
              <a:rPr lang="en-US" dirty="0" smtClean="0"/>
              <a:t> anno 2019</a:t>
            </a:r>
          </a:p>
          <a:p>
            <a:pPr marL="457200" indent="-457200" algn="l">
              <a:buFontTx/>
              <a:buChar char="-"/>
            </a:pPr>
            <a:r>
              <a:rPr lang="en-US" dirty="0" err="1" smtClean="0"/>
              <a:t>Praktische</a:t>
            </a:r>
            <a:r>
              <a:rPr lang="en-US" dirty="0" smtClean="0"/>
              <a:t> </a:t>
            </a:r>
            <a:r>
              <a:rPr lang="en-US" dirty="0" err="1" smtClean="0"/>
              <a:t>onderbreking</a:t>
            </a:r>
            <a:endParaRPr lang="en-US" dirty="0" smtClean="0"/>
          </a:p>
          <a:p>
            <a:pPr marL="457200" indent="-457200" algn="l">
              <a:buFontTx/>
              <a:buChar char="-"/>
            </a:pPr>
            <a:r>
              <a:rPr lang="en-US" dirty="0" err="1" smtClean="0"/>
              <a:t>Keuzedeel</a:t>
            </a:r>
            <a:r>
              <a:rPr lang="en-US" dirty="0" smtClean="0"/>
              <a:t> </a:t>
            </a:r>
            <a:r>
              <a:rPr lang="en-US" dirty="0" err="1" smtClean="0"/>
              <a:t>Dakdekken</a:t>
            </a:r>
            <a:endParaRPr lang="en-US" dirty="0" smtClean="0"/>
          </a:p>
          <a:p>
            <a:pPr marL="457200" indent="-457200" algn="l">
              <a:buFontTx/>
              <a:buChar char="-"/>
            </a:pPr>
            <a:r>
              <a:rPr lang="en-US" dirty="0" err="1" smtClean="0"/>
              <a:t>Beroepsoriëntatie</a:t>
            </a:r>
            <a:endParaRPr lang="en-US" dirty="0" smtClean="0"/>
          </a:p>
          <a:p>
            <a:pPr marL="457200" indent="-457200" algn="l">
              <a:buFontTx/>
              <a:buChar char="-"/>
            </a:pPr>
            <a:r>
              <a:rPr lang="en-US" dirty="0" err="1" smtClean="0"/>
              <a:t>Vragen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afsluiting</a:t>
            </a:r>
            <a:r>
              <a:rPr lang="en-US" dirty="0" smtClean="0"/>
              <a:t>  </a:t>
            </a:r>
          </a:p>
          <a:p>
            <a:pPr algn="l"/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BDB4-5C12-4247-AC44-FC077E5A1923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14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866527"/>
          </a:xfrm>
        </p:spPr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platte</a:t>
            </a:r>
            <a:r>
              <a:rPr lang="en-US" dirty="0" smtClean="0"/>
              <a:t> </a:t>
            </a:r>
            <a:r>
              <a:rPr lang="en-US" dirty="0" err="1" smtClean="0"/>
              <a:t>dak</a:t>
            </a:r>
            <a:r>
              <a:rPr lang="en-US" dirty="0" smtClean="0"/>
              <a:t> anno 2019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425824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dirty="0" err="1" smtClean="0"/>
              <a:t>Historie</a:t>
            </a:r>
            <a:r>
              <a:rPr lang="en-US" dirty="0" smtClean="0"/>
              <a:t> </a:t>
            </a:r>
            <a:r>
              <a:rPr lang="en-US" dirty="0" err="1" smtClean="0"/>
              <a:t>vanaf</a:t>
            </a:r>
            <a:r>
              <a:rPr lang="en-US" dirty="0" smtClean="0"/>
              <a:t> 1980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Anno 2019</a:t>
            </a:r>
          </a:p>
          <a:p>
            <a:pPr algn="l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BDB4-5C12-4247-AC44-FC077E5A1923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09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BDB4-5C12-4247-AC44-FC077E5A1923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029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juni 2019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Het platte dak anno 2019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BDB4-5C12-4247-AC44-FC077E5A1923}" type="slidenum">
              <a:rPr lang="nl-NL" smtClean="0"/>
              <a:t>9</a:t>
            </a:fld>
            <a:endParaRPr lang="nl-NL" dirty="0"/>
          </a:p>
        </p:txBody>
      </p:sp>
      <p:pic>
        <p:nvPicPr>
          <p:cNvPr id="7" name="Afbeelding 6"/>
          <p:cNvPicPr/>
          <p:nvPr/>
        </p:nvPicPr>
        <p:blipFill rotWithShape="1">
          <a:blip r:embed="rId2"/>
          <a:srcRect l="29588" t="25394" r="54658" b="28414"/>
          <a:stretch/>
        </p:blipFill>
        <p:spPr bwMode="auto">
          <a:xfrm>
            <a:off x="2633662" y="871537"/>
            <a:ext cx="3876675" cy="5114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399570"/>
      </p:ext>
    </p:extLst>
  </p:cSld>
  <p:clrMapOvr>
    <a:masterClrMapping/>
  </p:clrMapOvr>
</p:sld>
</file>

<file path=ppt/theme/theme1.xml><?xml version="1.0" encoding="utf-8"?>
<a:theme xmlns:a="http://schemas.openxmlformats.org/drawingml/2006/main" name="PP-Sjabloon TECTUM 2015">
  <a:themeElements>
    <a:clrScheme name="Aangepas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PP-Sjabloon TECTUM 2015</Template>
  <TotalTime>1284</TotalTime>
  <Words>362</Words>
  <Application>Microsoft Office PowerPoint</Application>
  <PresentationFormat>Diavoorstelling (4:3)</PresentationFormat>
  <Paragraphs>115</Paragraphs>
  <Slides>21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PP-Sjabloon TECTUM 2015</vt:lpstr>
      <vt:lpstr>Het platte dak anno 2019 </vt:lpstr>
      <vt:lpstr>PowerPoint-presentatie</vt:lpstr>
      <vt:lpstr>TECTUM </vt:lpstr>
      <vt:lpstr> </vt:lpstr>
      <vt:lpstr> </vt:lpstr>
      <vt:lpstr>Doel van de Workshop </vt:lpstr>
      <vt:lpstr>Het platte dak anno 2019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Praktisch intermezzo </vt:lpstr>
      <vt:lpstr>Keuzedeel Kappen en dakconstructies </vt:lpstr>
      <vt:lpstr>Aanbrengen dakbedekkingsconstructie </vt:lpstr>
      <vt:lpstr>Wat biedt de branche aan ter ondersteuning?</vt:lpstr>
      <vt:lpstr>Beroepsoriëntatie dakdekker platte daken </vt:lpstr>
      <vt:lpstr>Bedankt voor uw aandacht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Marco van der Laan</dc:creator>
  <cp:lastModifiedBy>Marco van der Laan</cp:lastModifiedBy>
  <cp:revision>39</cp:revision>
  <cp:lastPrinted>2019-06-04T13:58:06Z</cp:lastPrinted>
  <dcterms:created xsi:type="dcterms:W3CDTF">2016-05-24T12:47:22Z</dcterms:created>
  <dcterms:modified xsi:type="dcterms:W3CDTF">2019-06-04T14:12:03Z</dcterms:modified>
</cp:coreProperties>
</file>